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92" autoAdjust="0"/>
    <p:restoredTop sz="94580"/>
  </p:normalViewPr>
  <p:slideViewPr>
    <p:cSldViewPr showGuides="1">
      <p:cViewPr>
        <p:scale>
          <a:sx n="74" d="100"/>
          <a:sy n="74" d="100"/>
        </p:scale>
        <p:origin x="1788" y="-264"/>
      </p:cViewPr>
      <p:guideLst>
        <p:guide orient="horz" pos="3120"/>
        <p:guide pos="2160"/>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AF7BB-A107-DD4F-B4A6-70A480D24E3A}" type="datetimeFigureOut">
              <a:rPr kumimoji="1" lang="ja-JP" altLang="en-US" smtClean="0"/>
              <a:t>2025/11/3</a:t>
            </a:fld>
            <a:endParaRPr kumimoji="1" lang="ja-JP" altLang="en-US"/>
          </a:p>
        </p:txBody>
      </p:sp>
      <p:sp>
        <p:nvSpPr>
          <p:cNvPr id="4" name="スライド イメージ プレースホルダー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2BF203-AF63-204B-9BC0-9784C1972F57}" type="slidenum">
              <a:rPr kumimoji="1" lang="ja-JP" altLang="en-US" smtClean="0"/>
              <a:t>‹#›</a:t>
            </a:fld>
            <a:endParaRPr kumimoji="1" lang="ja-JP" altLang="en-US"/>
          </a:p>
        </p:txBody>
      </p:sp>
    </p:spTree>
    <p:extLst>
      <p:ext uri="{BB962C8B-B14F-4D97-AF65-F5344CB8AC3E}">
        <p14:creationId xmlns:p14="http://schemas.microsoft.com/office/powerpoint/2010/main" val="42723600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082BF203-AF63-204B-9BC0-9784C1972F57}" type="slidenum">
              <a:rPr kumimoji="1" lang="ja-JP" altLang="en-US" smtClean="0"/>
              <a:t>1</a:t>
            </a:fld>
            <a:endParaRPr kumimoji="1" lang="ja-JP" altLang="en-US"/>
          </a:p>
        </p:txBody>
      </p:sp>
    </p:spTree>
    <p:extLst>
      <p:ext uri="{BB962C8B-B14F-4D97-AF65-F5344CB8AC3E}">
        <p14:creationId xmlns:p14="http://schemas.microsoft.com/office/powerpoint/2010/main" val="447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3579681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2952352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264638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12363582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3048968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335306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44404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9266849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4123967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364279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FC9E66F-CA6B-455D-B4C2-05E05CE004C2}" type="datetimeFigureOut">
              <a:rPr kumimoji="1" lang="ja-JP" altLang="en-US" smtClean="0"/>
              <a:t>2025/11/3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3564908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3FC9E66F-CA6B-455D-B4C2-05E05CE004C2}" type="datetimeFigureOut">
              <a:rPr kumimoji="1" lang="ja-JP" altLang="en-US" smtClean="0"/>
              <a:t>2025/11/3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2C9ED6B9-6F8C-4C39-9528-47176BCDA6DF}" type="slidenum">
              <a:rPr kumimoji="1" lang="ja-JP" altLang="en-US" smtClean="0"/>
              <a:t>‹#›</a:t>
            </a:fld>
            <a:endParaRPr kumimoji="1" lang="ja-JP" altLang="en-US"/>
          </a:p>
        </p:txBody>
      </p:sp>
    </p:spTree>
    <p:extLst>
      <p:ext uri="{BB962C8B-B14F-4D97-AF65-F5344CB8AC3E}">
        <p14:creationId xmlns:p14="http://schemas.microsoft.com/office/powerpoint/2010/main" val="2019607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mailto:tamachi@angelica-nsy.ne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4D1A07FF-4F5C-7E52-6FEF-4582B0B12C72}"/>
              </a:ext>
            </a:extLst>
          </p:cNvPr>
          <p:cNvSpPr/>
          <p:nvPr/>
        </p:nvSpPr>
        <p:spPr>
          <a:xfrm>
            <a:off x="187197"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メ</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10" name="正方形/長方形 9">
            <a:extLst>
              <a:ext uri="{FF2B5EF4-FFF2-40B4-BE49-F238E27FC236}">
                <a16:creationId xmlns:a16="http://schemas.microsoft.com/office/drawing/2014/main" id="{D665AFF4-0F29-F06E-F989-F596A931AFB5}"/>
              </a:ext>
            </a:extLst>
          </p:cNvPr>
          <p:cNvSpPr/>
          <p:nvPr/>
        </p:nvSpPr>
        <p:spPr>
          <a:xfrm>
            <a:off x="985609"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ン</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13" name="四角形: 角を丸くする 12">
            <a:extLst>
              <a:ext uri="{FF2B5EF4-FFF2-40B4-BE49-F238E27FC236}">
                <a16:creationId xmlns:a16="http://schemas.microsoft.com/office/drawing/2014/main" id="{2F06C2BD-03EC-D34B-219E-43AD1F443488}"/>
              </a:ext>
            </a:extLst>
          </p:cNvPr>
          <p:cNvSpPr/>
          <p:nvPr/>
        </p:nvSpPr>
        <p:spPr>
          <a:xfrm>
            <a:off x="329091" y="1804359"/>
            <a:ext cx="6120680" cy="461661"/>
          </a:xfrm>
          <a:prstGeom prst="roundRect">
            <a:avLst>
              <a:gd name="adj" fmla="val 50000"/>
            </a:avLst>
          </a:prstGeom>
          <a:noFill/>
          <a:ln w="22225">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a:solidFill>
                  <a:schemeClr val="tx1"/>
                </a:solidFill>
                <a:latin typeface="Meiryo" panose="020B0604030504040204" pitchFamily="34" charset="-128"/>
                <a:ea typeface="Meiryo" panose="020B0604030504040204" pitchFamily="34" charset="-128"/>
              </a:rPr>
              <a:t>仕事をする上で精神の健康状態維持はとても大事！</a:t>
            </a:r>
            <a:endParaRPr kumimoji="1" lang="ja-JP" altLang="en-US" b="1" dirty="0">
              <a:solidFill>
                <a:schemeClr val="tx1"/>
              </a:solidFill>
              <a:latin typeface="Meiryo" panose="020B0604030504040204" pitchFamily="34" charset="-128"/>
              <a:ea typeface="Meiryo" panose="020B0604030504040204" pitchFamily="34" charset="-128"/>
            </a:endParaRPr>
          </a:p>
        </p:txBody>
      </p:sp>
      <p:sp>
        <p:nvSpPr>
          <p:cNvPr id="14" name="テキスト ボックス 13">
            <a:extLst>
              <a:ext uri="{FF2B5EF4-FFF2-40B4-BE49-F238E27FC236}">
                <a16:creationId xmlns:a16="http://schemas.microsoft.com/office/drawing/2014/main" id="{1E22CF1C-2DAD-A44D-AD06-CB92A3D0BB34}"/>
              </a:ext>
            </a:extLst>
          </p:cNvPr>
          <p:cNvSpPr txBox="1"/>
          <p:nvPr/>
        </p:nvSpPr>
        <p:spPr>
          <a:xfrm>
            <a:off x="194194" y="2397698"/>
            <a:ext cx="6480720" cy="1412694"/>
          </a:xfrm>
          <a:prstGeom prst="rect">
            <a:avLst/>
          </a:prstGeom>
          <a:noFill/>
        </p:spPr>
        <p:txBody>
          <a:bodyPr wrap="square" rtlCol="0">
            <a:spAutoFit/>
          </a:bodyPr>
          <a:lstStyle/>
          <a:p>
            <a:pPr>
              <a:lnSpc>
                <a:spcPct val="120000"/>
              </a:lnSpc>
            </a:pPr>
            <a:r>
              <a:rPr kumimoji="1" lang="ja-JP" altLang="en-US" sz="1200" dirty="0">
                <a:latin typeface="Meiryo" panose="020B0604030504040204" pitchFamily="34" charset="-128"/>
                <a:ea typeface="Meiryo" panose="020B0604030504040204" pitchFamily="34" charset="-128"/>
              </a:rPr>
              <a:t>仕事をしていると「気が重い」「仕事をしたくない」「疲れが取れない」などと思うことがありますよね。体調不良や季節の変わり目だから、という理由もありますが、もしかしたらメンタルの不調が原因かもしれません。現代の日本でメンタルの不調やストレスを抱えている社会人はとても多く、その結果仕事だけでなくプライベートまで俯きがちな日々を過ごしてしまう方も少なくありません。「</a:t>
            </a:r>
            <a:r>
              <a:rPr kumimoji="1" lang="ja-JP" altLang="en-US" sz="1200" b="1" u="sng" dirty="0">
                <a:latin typeface="Meiryo" panose="020B0604030504040204" pitchFamily="34" charset="-128"/>
                <a:ea typeface="Meiryo" panose="020B0604030504040204" pitchFamily="34" charset="-128"/>
              </a:rPr>
              <a:t>メンタルヘルスについて正しい知識を身につけ、ご自身を含め周りの環境も良くする</a:t>
            </a:r>
            <a:r>
              <a:rPr kumimoji="1" lang="ja-JP" altLang="en-US" sz="1200" dirty="0">
                <a:latin typeface="Meiryo" panose="020B0604030504040204" pitchFamily="34" charset="-128"/>
                <a:ea typeface="Meiryo" panose="020B0604030504040204" pitchFamily="34" charset="-128"/>
              </a:rPr>
              <a:t>」そのために何を考え、行動するかを学びましょう。</a:t>
            </a:r>
            <a:endParaRPr kumimoji="1" lang="en-US" altLang="ja-JP" sz="1200" dirty="0">
              <a:latin typeface="Meiryo" panose="020B0604030504040204" pitchFamily="34" charset="-128"/>
              <a:ea typeface="Meiryo" panose="020B0604030504040204" pitchFamily="34" charset="-128"/>
            </a:endParaRPr>
          </a:p>
        </p:txBody>
      </p:sp>
      <p:sp>
        <p:nvSpPr>
          <p:cNvPr id="24" name="四角形: 角を丸くする 23">
            <a:extLst>
              <a:ext uri="{FF2B5EF4-FFF2-40B4-BE49-F238E27FC236}">
                <a16:creationId xmlns:a16="http://schemas.microsoft.com/office/drawing/2014/main" id="{E34D20FA-5471-220D-06F7-9ACC6B63CD65}"/>
              </a:ext>
            </a:extLst>
          </p:cNvPr>
          <p:cNvSpPr/>
          <p:nvPr/>
        </p:nvSpPr>
        <p:spPr>
          <a:xfrm>
            <a:off x="307986" y="4983698"/>
            <a:ext cx="1728193" cy="324036"/>
          </a:xfrm>
          <a:prstGeom prst="roundRect">
            <a:avLst>
              <a:gd name="adj" fmla="val 14726"/>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tIns="72000" rtlCol="0" anchor="ctr"/>
          <a:lstStyle/>
          <a:p>
            <a:pPr algn="ctr"/>
            <a:r>
              <a:rPr kumimoji="1" lang="ja-JP" altLang="en-US" sz="1600" b="1" dirty="0">
                <a:latin typeface="Meiryo" panose="020B0604030504040204" pitchFamily="34" charset="-128"/>
                <a:ea typeface="Meiryo" panose="020B0604030504040204" pitchFamily="34" charset="-128"/>
              </a:rPr>
              <a:t>日程・実施内容</a:t>
            </a:r>
          </a:p>
        </p:txBody>
      </p:sp>
      <p:graphicFrame>
        <p:nvGraphicFramePr>
          <p:cNvPr id="25" name="表 24">
            <a:extLst>
              <a:ext uri="{FF2B5EF4-FFF2-40B4-BE49-F238E27FC236}">
                <a16:creationId xmlns:a16="http://schemas.microsoft.com/office/drawing/2014/main" id="{DFD9A82E-4900-A1D0-45E7-EB64AD004D59}"/>
              </a:ext>
            </a:extLst>
          </p:cNvPr>
          <p:cNvGraphicFramePr>
            <a:graphicFrameLocks noGrp="1"/>
          </p:cNvGraphicFramePr>
          <p:nvPr>
            <p:extLst>
              <p:ext uri="{D42A27DB-BD31-4B8C-83A1-F6EECF244321}">
                <p14:modId xmlns:p14="http://schemas.microsoft.com/office/powerpoint/2010/main" val="1863935947"/>
              </p:ext>
            </p:extLst>
          </p:nvPr>
        </p:nvGraphicFramePr>
        <p:xfrm>
          <a:off x="170428" y="5390659"/>
          <a:ext cx="6608902" cy="3930916"/>
        </p:xfrm>
        <a:graphic>
          <a:graphicData uri="http://schemas.openxmlformats.org/drawingml/2006/table">
            <a:tbl>
              <a:tblPr firstRow="1" bandRow="1">
                <a:tableStyleId>{2D5ABB26-0587-4C30-8999-92F81FD0307C}</a:tableStyleId>
              </a:tblPr>
              <a:tblGrid>
                <a:gridCol w="2449715">
                  <a:extLst>
                    <a:ext uri="{9D8B030D-6E8A-4147-A177-3AD203B41FA5}">
                      <a16:colId xmlns:a16="http://schemas.microsoft.com/office/drawing/2014/main" val="918904018"/>
                    </a:ext>
                  </a:extLst>
                </a:gridCol>
                <a:gridCol w="4159187">
                  <a:extLst>
                    <a:ext uri="{9D8B030D-6E8A-4147-A177-3AD203B41FA5}">
                      <a16:colId xmlns:a16="http://schemas.microsoft.com/office/drawing/2014/main" val="2428379772"/>
                    </a:ext>
                  </a:extLst>
                </a:gridCol>
              </a:tblGrid>
              <a:tr h="986076">
                <a:tc>
                  <a:txBody>
                    <a:bodyPr/>
                    <a:lstStyle/>
                    <a:p>
                      <a:pPr algn="l">
                        <a:lnSpc>
                          <a:spcPct val="120000"/>
                        </a:lnSpc>
                      </a:pPr>
                      <a:r>
                        <a:rPr kumimoji="1" lang="ja-JP" altLang="en-US" sz="1100" b="0" dirty="0">
                          <a:latin typeface="Meiryo" panose="020B0604030504040204" pitchFamily="34" charset="-128"/>
                          <a:ea typeface="Meiryo" panose="020B0604030504040204" pitchFamily="34" charset="-128"/>
                        </a:rPr>
                        <a:t>第</a:t>
                      </a:r>
                      <a:r>
                        <a:rPr kumimoji="1" lang="en-US" altLang="ja-JP" sz="1100" b="0" dirty="0">
                          <a:latin typeface="Meiryo" panose="020B0604030504040204" pitchFamily="34" charset="-128"/>
                          <a:ea typeface="Meiryo" panose="020B0604030504040204" pitchFamily="34" charset="-128"/>
                        </a:rPr>
                        <a:t>1</a:t>
                      </a:r>
                      <a:r>
                        <a:rPr kumimoji="1" lang="ja-JP" altLang="en-US" sz="1100" b="0" dirty="0">
                          <a:latin typeface="Meiryo" panose="020B0604030504040204" pitchFamily="34" charset="-128"/>
                          <a:ea typeface="Meiryo" panose="020B0604030504040204" pitchFamily="34" charset="-128"/>
                        </a:rPr>
                        <a:t>回</a:t>
                      </a:r>
                      <a:endParaRPr kumimoji="1" lang="en-US" altLang="ja-JP" sz="1100" b="0" dirty="0">
                        <a:latin typeface="Meiryo" panose="020B0604030504040204" pitchFamily="34" charset="-128"/>
                        <a:ea typeface="Meiryo" panose="020B0604030504040204" pitchFamily="34" charset="-128"/>
                      </a:endParaRPr>
                    </a:p>
                    <a:p>
                      <a:pPr algn="l">
                        <a:lnSpc>
                          <a:spcPct val="120000"/>
                        </a:lnSpc>
                      </a:pPr>
                      <a:r>
                        <a:rPr kumimoji="1" lang="en-US" altLang="ja-JP" sz="1100" b="0" dirty="0">
                          <a:latin typeface="Meiryo" panose="020B0604030504040204" pitchFamily="34" charset="-128"/>
                          <a:ea typeface="Meiryo" panose="020B0604030504040204" pitchFamily="34" charset="-128"/>
                        </a:rPr>
                        <a:t>『</a:t>
                      </a:r>
                      <a:r>
                        <a:rPr kumimoji="1" lang="ja-JP" altLang="en-US" sz="1100" b="0" dirty="0">
                          <a:latin typeface="Meiryo" panose="020B0604030504040204" pitchFamily="34" charset="-128"/>
                          <a:ea typeface="Meiryo" panose="020B0604030504040204" pitchFamily="34" charset="-128"/>
                        </a:rPr>
                        <a:t>メンタルヘルスケアとは何か</a:t>
                      </a:r>
                      <a:r>
                        <a:rPr kumimoji="1" lang="en-US" altLang="ja-JP" sz="1100" b="0" dirty="0">
                          <a:latin typeface="Meiryo" panose="020B0604030504040204" pitchFamily="34" charset="-128"/>
                          <a:ea typeface="Meiryo" panose="020B0604030504040204" pitchFamily="34" charset="-128"/>
                        </a:rPr>
                        <a:t>』</a:t>
                      </a:r>
                    </a:p>
                    <a:p>
                      <a:pPr algn="l">
                        <a:lnSpc>
                          <a:spcPct val="120000"/>
                        </a:lnSpc>
                      </a:pPr>
                      <a:r>
                        <a:rPr kumimoji="1" lang="ja-JP" altLang="en-US" sz="1100" b="0" dirty="0">
                          <a:latin typeface="Meiryo" panose="020B0604030504040204" pitchFamily="34" charset="-128"/>
                          <a:ea typeface="Meiryo" panose="020B0604030504040204" pitchFamily="34" charset="-128"/>
                        </a:rPr>
                        <a:t>令和　７年　１１月　１７日（月）</a:t>
                      </a:r>
                      <a:endParaRPr kumimoji="1" lang="en-US" altLang="ja-JP" sz="1100" b="0" dirty="0">
                        <a:latin typeface="Meiryo" panose="020B0604030504040204" pitchFamily="34" charset="-128"/>
                        <a:ea typeface="Meiryo" panose="020B0604030504040204" pitchFamily="34" charset="-128"/>
                      </a:endParaRPr>
                    </a:p>
                    <a:p>
                      <a:pPr algn="l">
                        <a:lnSpc>
                          <a:spcPct val="120000"/>
                        </a:lnSpc>
                      </a:pPr>
                      <a:r>
                        <a:rPr kumimoji="1" lang="ja-JP" altLang="en-US" sz="1100" b="0" dirty="0">
                          <a:latin typeface="Meiryo" panose="020B0604030504040204" pitchFamily="34" charset="-128"/>
                          <a:ea typeface="Meiryo" panose="020B0604030504040204" pitchFamily="34" charset="-128"/>
                        </a:rPr>
                        <a:t>　１８時１０分　</a:t>
                      </a:r>
                      <a:r>
                        <a:rPr kumimoji="1" lang="en-US" altLang="ja-JP" sz="1100" b="0" dirty="0">
                          <a:latin typeface="Meiryo" panose="020B0604030504040204" pitchFamily="34" charset="-128"/>
                          <a:ea typeface="Meiryo" panose="020B0604030504040204" pitchFamily="34" charset="-128"/>
                        </a:rPr>
                        <a:t>〜</a:t>
                      </a:r>
                      <a:r>
                        <a:rPr kumimoji="1" lang="ja-JP" altLang="en-US" sz="1100" b="0" dirty="0">
                          <a:latin typeface="Meiryo" panose="020B0604030504040204" pitchFamily="34" charset="-128"/>
                          <a:ea typeface="Meiryo" panose="020B0604030504040204" pitchFamily="34" charset="-128"/>
                        </a:rPr>
                        <a:t>　１８時５０分</a:t>
                      </a: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marL="285750" marR="0" lvl="0" indent="-285750" algn="l" defTabSz="685800" rtl="0" eaLnBrk="1" fontAlgn="auto" latinLnBrk="0" hangingPunct="1">
                        <a:lnSpc>
                          <a:spcPct val="120000"/>
                        </a:lnSpc>
                        <a:spcBef>
                          <a:spcPts val="0"/>
                        </a:spcBef>
                        <a:spcAft>
                          <a:spcPts val="0"/>
                        </a:spcAft>
                        <a:buClrTx/>
                        <a:buSzTx/>
                        <a:buFont typeface="Wingdings" panose="05000000000000000000" pitchFamily="2" charset="2"/>
                        <a:buChar char="l"/>
                        <a:tabLst/>
                        <a:defRPr/>
                      </a:pPr>
                      <a:r>
                        <a:rPr kumimoji="1" lang="ja-JP" altLang="en-US" sz="1200" b="0" dirty="0">
                          <a:latin typeface="Meiryo" panose="020B0604030504040204" pitchFamily="34" charset="-128"/>
                          <a:ea typeface="Meiryo" panose="020B0604030504040204" pitchFamily="34" charset="-128"/>
                        </a:rPr>
                        <a:t>メンタルヘルスケアの重要性</a:t>
                      </a:r>
                      <a:endParaRPr kumimoji="1" lang="en-US" altLang="ja-JP" sz="1200" b="0" dirty="0">
                        <a:latin typeface="Meiryo" panose="020B0604030504040204" pitchFamily="34" charset="-128"/>
                        <a:ea typeface="Meiryo" panose="020B0604030504040204" pitchFamily="34" charset="-128"/>
                      </a:endParaRPr>
                    </a:p>
                    <a:p>
                      <a:pPr marL="285750" marR="0" lvl="0" indent="-285750" algn="l" defTabSz="685800" rtl="0" eaLnBrk="1" fontAlgn="auto" latinLnBrk="0" hangingPunct="1">
                        <a:lnSpc>
                          <a:spcPct val="120000"/>
                        </a:lnSpc>
                        <a:spcBef>
                          <a:spcPts val="0"/>
                        </a:spcBef>
                        <a:spcAft>
                          <a:spcPts val="0"/>
                        </a:spcAft>
                        <a:buClrTx/>
                        <a:buSzTx/>
                        <a:buFont typeface="Wingdings" panose="05000000000000000000" pitchFamily="2" charset="2"/>
                        <a:buChar char="l"/>
                        <a:tabLst/>
                        <a:defRPr/>
                      </a:pPr>
                      <a:r>
                        <a:rPr kumimoji="1" lang="ja-JP" altLang="en-US" sz="1200" b="0" dirty="0">
                          <a:latin typeface="Meiryo" panose="020B0604030504040204" pitchFamily="34" charset="-128"/>
                          <a:ea typeface="Meiryo" panose="020B0604030504040204" pitchFamily="34" charset="-128"/>
                        </a:rPr>
                        <a:t>現代の労働者の心の健康問題</a:t>
                      </a:r>
                      <a:endParaRPr kumimoji="1" lang="en-US" altLang="ja-JP" sz="1200" b="0" dirty="0">
                        <a:latin typeface="Meiryo" panose="020B0604030504040204" pitchFamily="34" charset="-128"/>
                        <a:ea typeface="Meiryo" panose="020B0604030504040204" pitchFamily="34" charset="-128"/>
                      </a:endParaRPr>
                    </a:p>
                    <a:p>
                      <a:pPr marL="285750" marR="0" lvl="0" indent="-285750" algn="l" defTabSz="685800" rtl="0" eaLnBrk="1" fontAlgn="auto" latinLnBrk="0" hangingPunct="1">
                        <a:lnSpc>
                          <a:spcPct val="120000"/>
                        </a:lnSpc>
                        <a:spcBef>
                          <a:spcPts val="0"/>
                        </a:spcBef>
                        <a:spcAft>
                          <a:spcPts val="0"/>
                        </a:spcAft>
                        <a:buClrTx/>
                        <a:buSzTx/>
                        <a:buFont typeface="Wingdings" panose="05000000000000000000" pitchFamily="2" charset="2"/>
                        <a:buChar char="l"/>
                        <a:tabLst/>
                        <a:defRPr/>
                      </a:pPr>
                      <a:r>
                        <a:rPr kumimoji="1" lang="ja-JP" altLang="en-US" sz="1200" b="0" dirty="0">
                          <a:latin typeface="Meiryo" panose="020B0604030504040204" pitchFamily="34" charset="-128"/>
                          <a:ea typeface="Meiryo" panose="020B0604030504040204" pitchFamily="34" charset="-128"/>
                        </a:rPr>
                        <a:t>メンタル不調の原因は？</a:t>
                      </a:r>
                      <a:endParaRPr kumimoji="1" lang="en-US" altLang="ja-JP" sz="1200" b="0" dirty="0">
                        <a:latin typeface="Meiryo" panose="020B0604030504040204" pitchFamily="34" charset="-128"/>
                        <a:ea typeface="Meiryo" panose="020B0604030504040204" pitchFamily="34" charset="-128"/>
                      </a:endParaRP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extLst>
                  <a:ext uri="{0D108BD9-81ED-4DB2-BD59-A6C34878D82A}">
                    <a16:rowId xmlns:a16="http://schemas.microsoft.com/office/drawing/2014/main" val="2343958966"/>
                  </a:ext>
                </a:extLst>
              </a:tr>
              <a:tr h="978802">
                <a:tc>
                  <a:txBody>
                    <a:bodyPr/>
                    <a:lstStyle/>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第</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2</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回</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自身のメンタル状態を知る</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令和　７年　１１月　２７日（木）</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１４時１０分　</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１４時５０分</a:t>
                      </a: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ストレスアセスメントチェック</a:t>
                      </a:r>
                      <a:endParaRPr kumimoji="1" lang="en-US" altLang="ja-JP" sz="1200" b="0" dirty="0">
                        <a:latin typeface="Meiryo" panose="020B0604030504040204" pitchFamily="34" charset="-128"/>
                        <a:ea typeface="Meiryo" panose="020B0604030504040204" pitchFamily="34" charset="-128"/>
                      </a:endParaRPr>
                    </a:p>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高ストレス者への対応</a:t>
                      </a:r>
                      <a:endParaRPr kumimoji="1" lang="en-US" altLang="ja-JP" sz="1200" b="0" dirty="0">
                        <a:latin typeface="Meiryo" panose="020B0604030504040204" pitchFamily="34" charset="-128"/>
                        <a:ea typeface="Meiryo" panose="020B0604030504040204" pitchFamily="34" charset="-128"/>
                      </a:endParaRP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extLst>
                  <a:ext uri="{0D108BD9-81ED-4DB2-BD59-A6C34878D82A}">
                    <a16:rowId xmlns:a16="http://schemas.microsoft.com/office/drawing/2014/main" val="2231016462"/>
                  </a:ext>
                </a:extLst>
              </a:tr>
              <a:tr h="914648">
                <a:tc>
                  <a:txBody>
                    <a:bodyPr/>
                    <a:lstStyle/>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第</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3</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回</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ストレスの対処方法を知る</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令和　７年　１２月１１日（木）</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１８時１０分　</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１８時５０分</a:t>
                      </a: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ストレスコーピング</a:t>
                      </a:r>
                      <a:endParaRPr kumimoji="1" lang="en-US" altLang="ja-JP" sz="1200" b="0" dirty="0">
                        <a:latin typeface="Meiryo" panose="020B0604030504040204" pitchFamily="34" charset="-128"/>
                        <a:ea typeface="Meiryo" panose="020B0604030504040204" pitchFamily="34" charset="-128"/>
                      </a:endParaRPr>
                    </a:p>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ストレスコーピングの実施方法</a:t>
                      </a:r>
                      <a:endParaRPr kumimoji="1" lang="en-US" altLang="ja-JP" sz="1200" b="0" dirty="0">
                        <a:latin typeface="Meiryo" panose="020B0604030504040204" pitchFamily="34" charset="-128"/>
                        <a:ea typeface="Meiryo" panose="020B0604030504040204" pitchFamily="34" charset="-128"/>
                      </a:endParaRPr>
                    </a:p>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未知のコーピングに触れる</a:t>
                      </a:r>
                      <a:endParaRPr kumimoji="1" lang="en-US" altLang="ja-JP" sz="1200" b="0" dirty="0">
                        <a:latin typeface="Meiryo" panose="020B0604030504040204" pitchFamily="34" charset="-128"/>
                        <a:ea typeface="Meiryo" panose="020B0604030504040204" pitchFamily="34" charset="-128"/>
                      </a:endParaRP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extLst>
                  <a:ext uri="{0D108BD9-81ED-4DB2-BD59-A6C34878D82A}">
                    <a16:rowId xmlns:a16="http://schemas.microsoft.com/office/drawing/2014/main" val="3165295765"/>
                  </a:ext>
                </a:extLst>
              </a:tr>
              <a:tr h="1051390">
                <a:tc>
                  <a:txBody>
                    <a:bodyPr/>
                    <a:lstStyle/>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第</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4</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回</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職場を良くする対人関係構築術</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令和　７年　１２月　２２日（月）</a:t>
                      </a:r>
                      <a:endPar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endParaRPr>
                    </a:p>
                    <a:p>
                      <a:pPr marL="0" marR="0" lvl="0" indent="0" algn="l" defTabSz="685800" rtl="0" eaLnBrk="1" fontAlgn="auto" latinLnBrk="0" hangingPunct="1">
                        <a:lnSpc>
                          <a:spcPct val="12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１４時１０分　</a:t>
                      </a:r>
                      <a:r>
                        <a:rPr kumimoji="1" lang="en-US" altLang="ja-JP"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a:t>
                      </a:r>
                      <a:r>
                        <a:rPr kumimoji="1" lang="ja-JP" altLang="en-US" sz="1100" b="0" i="0" u="none" strike="noStrike" kern="1200" cap="none" spc="0" normalizeH="0" baseline="0" noProof="0" dirty="0">
                          <a:ln>
                            <a:noFill/>
                          </a:ln>
                          <a:solidFill>
                            <a:prstClr val="black"/>
                          </a:solidFill>
                          <a:effectLst/>
                          <a:uLnTx/>
                          <a:uFillTx/>
                          <a:latin typeface="Meiryo" panose="020B0604030504040204" pitchFamily="34" charset="-128"/>
                          <a:ea typeface="Meiryo" panose="020B0604030504040204" pitchFamily="34" charset="-128"/>
                          <a:cs typeface="+mn-cs"/>
                        </a:rPr>
                        <a:t>　１４時５０分</a:t>
                      </a: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solidFill>
                      <a:schemeClr val="accent6">
                        <a:lumMod val="20000"/>
                        <a:lumOff val="80000"/>
                      </a:schemeClr>
                    </a:solidFill>
                  </a:tcPr>
                </a:tc>
                <a:tc>
                  <a:txBody>
                    <a:bodyPr/>
                    <a:lstStyle/>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コミュニケーションスキルの必要性</a:t>
                      </a:r>
                      <a:endParaRPr kumimoji="1" lang="en-US" altLang="ja-JP" sz="1200" b="0" dirty="0">
                        <a:latin typeface="Meiryo" panose="020B0604030504040204" pitchFamily="34" charset="-128"/>
                        <a:ea typeface="Meiryo" panose="020B0604030504040204" pitchFamily="34" charset="-128"/>
                      </a:endParaRPr>
                    </a:p>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人によって異なるコミュニケーションスタイル</a:t>
                      </a:r>
                      <a:endParaRPr kumimoji="1" lang="en-US" altLang="ja-JP" sz="1200" b="0" dirty="0">
                        <a:latin typeface="Meiryo" panose="020B0604030504040204" pitchFamily="34" charset="-128"/>
                        <a:ea typeface="Meiryo" panose="020B0604030504040204" pitchFamily="34" charset="-128"/>
                      </a:endParaRPr>
                    </a:p>
                    <a:p>
                      <a:pPr marL="285750" indent="-285750">
                        <a:lnSpc>
                          <a:spcPct val="120000"/>
                        </a:lnSpc>
                        <a:buFont typeface="Wingdings" panose="05000000000000000000" pitchFamily="2" charset="2"/>
                        <a:buChar char="l"/>
                      </a:pPr>
                      <a:r>
                        <a:rPr kumimoji="1" lang="ja-JP" altLang="en-US" sz="1200" b="0" dirty="0">
                          <a:latin typeface="Meiryo" panose="020B0604030504040204" pitchFamily="34" charset="-128"/>
                          <a:ea typeface="Meiryo" panose="020B0604030504040204" pitchFamily="34" charset="-128"/>
                        </a:rPr>
                        <a:t>アサーティブな関係を維持するために</a:t>
                      </a:r>
                      <a:endParaRPr kumimoji="1" lang="en-US" altLang="ja-JP" sz="1200" b="0" dirty="0">
                        <a:latin typeface="Meiryo" panose="020B0604030504040204" pitchFamily="34" charset="-128"/>
                        <a:ea typeface="Meiryo" panose="020B0604030504040204" pitchFamily="34" charset="-128"/>
                      </a:endParaRPr>
                    </a:p>
                  </a:txBody>
                  <a:tcPr anchor="ctr">
                    <a:lnL w="12700" cap="flat" cmpd="sng" algn="ctr">
                      <a:solidFill>
                        <a:schemeClr val="accent6">
                          <a:lumMod val="60000"/>
                          <a:lumOff val="40000"/>
                        </a:schemeClr>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lnT w="12700" cap="flat" cmpd="sng" algn="ctr">
                      <a:solidFill>
                        <a:schemeClr val="accent6">
                          <a:lumMod val="60000"/>
                          <a:lumOff val="40000"/>
                        </a:schemeClr>
                      </a:solidFill>
                      <a:prstDash val="solid"/>
                      <a:round/>
                      <a:headEnd type="none" w="med" len="med"/>
                      <a:tailEnd type="none" w="med" len="med"/>
                    </a:lnT>
                    <a:lnB w="12700" cap="flat" cmpd="sng" algn="ctr">
                      <a:solidFill>
                        <a:schemeClr val="accent6">
                          <a:lumMod val="60000"/>
                          <a:lumOff val="40000"/>
                        </a:schemeClr>
                      </a:solidFill>
                      <a:prstDash val="solid"/>
                      <a:round/>
                      <a:headEnd type="none" w="med" len="med"/>
                      <a:tailEnd type="none" w="med" len="med"/>
                    </a:lnB>
                  </a:tcPr>
                </a:tc>
                <a:extLst>
                  <a:ext uri="{0D108BD9-81ED-4DB2-BD59-A6C34878D82A}">
                    <a16:rowId xmlns:a16="http://schemas.microsoft.com/office/drawing/2014/main" val="4283359347"/>
                  </a:ext>
                </a:extLst>
              </a:tr>
            </a:tbl>
          </a:graphicData>
        </a:graphic>
      </p:graphicFrame>
      <p:sp>
        <p:nvSpPr>
          <p:cNvPr id="2" name="正方形/長方形 1">
            <a:extLst>
              <a:ext uri="{FF2B5EF4-FFF2-40B4-BE49-F238E27FC236}">
                <a16:creationId xmlns:a16="http://schemas.microsoft.com/office/drawing/2014/main" id="{A2B9D7B8-1134-A9C7-76F8-56BBE2ACDBD3}"/>
              </a:ext>
            </a:extLst>
          </p:cNvPr>
          <p:cNvSpPr/>
          <p:nvPr/>
        </p:nvSpPr>
        <p:spPr>
          <a:xfrm>
            <a:off x="1788314"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タ</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3" name="正方形/長方形 2">
            <a:extLst>
              <a:ext uri="{FF2B5EF4-FFF2-40B4-BE49-F238E27FC236}">
                <a16:creationId xmlns:a16="http://schemas.microsoft.com/office/drawing/2014/main" id="{4A8D5750-35F9-C3E5-737B-58536FE4C67C}"/>
              </a:ext>
            </a:extLst>
          </p:cNvPr>
          <p:cNvSpPr/>
          <p:nvPr/>
        </p:nvSpPr>
        <p:spPr>
          <a:xfrm>
            <a:off x="2586726"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ル</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4" name="正方形/長方形 3">
            <a:extLst>
              <a:ext uri="{FF2B5EF4-FFF2-40B4-BE49-F238E27FC236}">
                <a16:creationId xmlns:a16="http://schemas.microsoft.com/office/drawing/2014/main" id="{9A903A3B-2C95-5621-60E5-C76613A44CC5}"/>
              </a:ext>
            </a:extLst>
          </p:cNvPr>
          <p:cNvSpPr/>
          <p:nvPr/>
        </p:nvSpPr>
        <p:spPr>
          <a:xfrm>
            <a:off x="3389431"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ヘ</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11" name="正方形/長方形 10">
            <a:extLst>
              <a:ext uri="{FF2B5EF4-FFF2-40B4-BE49-F238E27FC236}">
                <a16:creationId xmlns:a16="http://schemas.microsoft.com/office/drawing/2014/main" id="{F0BC5E27-1097-A3F3-B7DF-121C8FB95C83}"/>
              </a:ext>
            </a:extLst>
          </p:cNvPr>
          <p:cNvSpPr/>
          <p:nvPr/>
        </p:nvSpPr>
        <p:spPr>
          <a:xfrm>
            <a:off x="4187843"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ル</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12" name="正方形/長方形 11">
            <a:extLst>
              <a:ext uri="{FF2B5EF4-FFF2-40B4-BE49-F238E27FC236}">
                <a16:creationId xmlns:a16="http://schemas.microsoft.com/office/drawing/2014/main" id="{A88D24EC-15C8-CF49-55D6-B2C2B0110EDC}"/>
              </a:ext>
            </a:extLst>
          </p:cNvPr>
          <p:cNvSpPr/>
          <p:nvPr/>
        </p:nvSpPr>
        <p:spPr>
          <a:xfrm>
            <a:off x="4990548" y="353815"/>
            <a:ext cx="674180" cy="674180"/>
          </a:xfrm>
          <a:prstGeom prst="rect">
            <a:avLst/>
          </a:prstGeom>
          <a:solidFill>
            <a:schemeClr val="accent6">
              <a:lumMod val="20000"/>
              <a:lumOff val="80000"/>
            </a:schemeClr>
          </a:solidFill>
          <a:ln w="22225"/>
        </p:spPr>
        <p:style>
          <a:lnRef idx="2">
            <a:schemeClr val="accent1">
              <a:shade val="15000"/>
            </a:schemeClr>
          </a:lnRef>
          <a:fillRef idx="1">
            <a:schemeClr val="accent1"/>
          </a:fillRef>
          <a:effectRef idx="0">
            <a:schemeClr val="accent1"/>
          </a:effectRef>
          <a:fontRef idx="minor">
            <a:schemeClr val="lt1"/>
          </a:fontRef>
        </p:style>
        <p:txBody>
          <a:bodyPr tIns="144000" rtlCol="0" anchor="ctr"/>
          <a:lstStyle/>
          <a:p>
            <a:pPr algn="ctr"/>
            <a:r>
              <a:rPr kumimoji="1" lang="ja-JP" altLang="en-US" sz="3200" b="1">
                <a:solidFill>
                  <a:schemeClr val="tx1">
                    <a:lumMod val="75000"/>
                    <a:lumOff val="25000"/>
                  </a:schemeClr>
                </a:solidFill>
                <a:latin typeface="Meiryo" panose="020B0604030504040204" pitchFamily="34" charset="-128"/>
                <a:ea typeface="Meiryo" panose="020B0604030504040204" pitchFamily="34" charset="-128"/>
              </a:rPr>
              <a:t>ス</a:t>
            </a:r>
            <a:endParaRPr kumimoji="1" lang="ja-JP" altLang="en-US" sz="3200" b="1" dirty="0">
              <a:solidFill>
                <a:schemeClr val="tx1">
                  <a:lumMod val="75000"/>
                  <a:lumOff val="25000"/>
                </a:schemeClr>
              </a:solidFill>
              <a:latin typeface="Meiryo" panose="020B0604030504040204" pitchFamily="34" charset="-128"/>
              <a:ea typeface="Meiryo" panose="020B0604030504040204" pitchFamily="34" charset="-128"/>
            </a:endParaRPr>
          </a:p>
        </p:txBody>
      </p:sp>
      <p:sp>
        <p:nvSpPr>
          <p:cNvPr id="21" name="テキスト ボックス 20">
            <a:extLst>
              <a:ext uri="{FF2B5EF4-FFF2-40B4-BE49-F238E27FC236}">
                <a16:creationId xmlns:a16="http://schemas.microsoft.com/office/drawing/2014/main" id="{5E300FBB-9AFE-2456-130E-29365409DF8F}"/>
              </a:ext>
            </a:extLst>
          </p:cNvPr>
          <p:cNvSpPr txBox="1"/>
          <p:nvPr/>
        </p:nvSpPr>
        <p:spPr>
          <a:xfrm>
            <a:off x="5795236" y="566330"/>
            <a:ext cx="800219" cy="461665"/>
          </a:xfrm>
          <a:prstGeom prst="rect">
            <a:avLst/>
          </a:prstGeom>
          <a:noFill/>
        </p:spPr>
        <p:txBody>
          <a:bodyPr wrap="none" rtlCol="0">
            <a:spAutoFit/>
          </a:bodyPr>
          <a:lstStyle/>
          <a:p>
            <a:r>
              <a:rPr kumimoji="1" lang="ja-JP" altLang="en-US" sz="2400" b="1">
                <a:latin typeface="Meiryo" panose="020B0604030504040204" pitchFamily="34" charset="-128"/>
                <a:ea typeface="Meiryo" panose="020B0604030504040204" pitchFamily="34" charset="-128"/>
              </a:rPr>
              <a:t>研修</a:t>
            </a:r>
            <a:endParaRPr kumimoji="1" lang="ja-JP" altLang="en-US" sz="2400" b="1" dirty="0">
              <a:latin typeface="Meiryo" panose="020B0604030504040204" pitchFamily="34" charset="-128"/>
              <a:ea typeface="Meiryo" panose="020B0604030504040204" pitchFamily="34" charset="-128"/>
            </a:endParaRPr>
          </a:p>
        </p:txBody>
      </p:sp>
      <p:sp>
        <p:nvSpPr>
          <p:cNvPr id="5" name="テキスト ボックス 4">
            <a:extLst>
              <a:ext uri="{FF2B5EF4-FFF2-40B4-BE49-F238E27FC236}">
                <a16:creationId xmlns:a16="http://schemas.microsoft.com/office/drawing/2014/main" id="{DB31C1A8-A489-9B58-A012-D56541441497}"/>
              </a:ext>
            </a:extLst>
          </p:cNvPr>
          <p:cNvSpPr txBox="1"/>
          <p:nvPr/>
        </p:nvSpPr>
        <p:spPr>
          <a:xfrm>
            <a:off x="187197" y="9336741"/>
            <a:ext cx="5262979" cy="430887"/>
          </a:xfrm>
          <a:prstGeom prst="rect">
            <a:avLst/>
          </a:prstGeom>
          <a:noFill/>
        </p:spPr>
        <p:txBody>
          <a:bodyPr wrap="none" rtlCol="0">
            <a:spAutoFit/>
          </a:bodyPr>
          <a:lstStyle/>
          <a:p>
            <a:r>
              <a:rPr kumimoji="1" lang="en-US" altLang="ja-JP" sz="1100" dirty="0">
                <a:latin typeface="Meiryo" panose="020B0604030504040204" pitchFamily="34" charset="-128"/>
                <a:ea typeface="Meiryo" panose="020B0604030504040204" pitchFamily="34" charset="-128"/>
              </a:rPr>
              <a:t>※</a:t>
            </a:r>
            <a:r>
              <a:rPr kumimoji="1" lang="ja-JP" altLang="en-US" sz="1100" dirty="0">
                <a:latin typeface="Meiryo" panose="020B0604030504040204" pitchFamily="34" charset="-128"/>
                <a:ea typeface="Meiryo" panose="020B0604030504040204" pitchFamily="34" charset="-128"/>
              </a:rPr>
              <a:t>各研修時間は</a:t>
            </a:r>
            <a:r>
              <a:rPr kumimoji="1" lang="en-US" altLang="ja-JP" sz="1100" dirty="0">
                <a:latin typeface="Meiryo" panose="020B0604030504040204" pitchFamily="34" charset="-128"/>
                <a:ea typeface="Meiryo" panose="020B0604030504040204" pitchFamily="34" charset="-128"/>
              </a:rPr>
              <a:t>40</a:t>
            </a:r>
            <a:r>
              <a:rPr kumimoji="1" lang="ja-JP" altLang="en-US" sz="1100" dirty="0">
                <a:latin typeface="Meiryo" panose="020B0604030504040204" pitchFamily="34" charset="-128"/>
                <a:ea typeface="Meiryo" panose="020B0604030504040204" pitchFamily="34" charset="-128"/>
              </a:rPr>
              <a:t>分を想定しております。</a:t>
            </a:r>
            <a:endParaRPr kumimoji="1" lang="en-US" altLang="ja-JP" sz="1100" dirty="0">
              <a:latin typeface="Meiryo" panose="020B0604030504040204" pitchFamily="34" charset="-128"/>
              <a:ea typeface="Meiryo" panose="020B0604030504040204" pitchFamily="34" charset="-128"/>
            </a:endParaRPr>
          </a:p>
          <a:p>
            <a:r>
              <a:rPr kumimoji="1" lang="en-US" altLang="ja-JP" sz="1100" dirty="0">
                <a:latin typeface="Meiryo" panose="020B0604030504040204" pitchFamily="34" charset="-128"/>
                <a:ea typeface="Meiryo" panose="020B0604030504040204" pitchFamily="34" charset="-128"/>
              </a:rPr>
              <a:t>※</a:t>
            </a:r>
            <a:r>
              <a:rPr kumimoji="1" lang="ja-JP" altLang="en-US" sz="1100" dirty="0">
                <a:latin typeface="Meiryo" panose="020B0604030504040204" pitchFamily="34" charset="-128"/>
                <a:ea typeface="Meiryo" panose="020B0604030504040204" pitchFamily="34" charset="-128"/>
              </a:rPr>
              <a:t>本研修について、ご参加を表明された方は当日の欠席等はおやめください。</a:t>
            </a:r>
          </a:p>
        </p:txBody>
      </p:sp>
      <p:pic>
        <p:nvPicPr>
          <p:cNvPr id="6" name="図 5">
            <a:extLst>
              <a:ext uri="{FF2B5EF4-FFF2-40B4-BE49-F238E27FC236}">
                <a16:creationId xmlns:a16="http://schemas.microsoft.com/office/drawing/2014/main" id="{E054C441-837B-2958-C075-6F8C89E96F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83321" y="4743639"/>
            <a:ext cx="1504251" cy="1128189"/>
          </a:xfrm>
          <a:prstGeom prst="rect">
            <a:avLst/>
          </a:prstGeom>
        </p:spPr>
      </p:pic>
      <p:cxnSp>
        <p:nvCxnSpPr>
          <p:cNvPr id="33" name="直線コネクタ 32">
            <a:extLst>
              <a:ext uri="{FF2B5EF4-FFF2-40B4-BE49-F238E27FC236}">
                <a16:creationId xmlns:a16="http://schemas.microsoft.com/office/drawing/2014/main" id="{28393AC8-87AB-AB55-3EA0-99BFCB36C7CA}"/>
              </a:ext>
            </a:extLst>
          </p:cNvPr>
          <p:cNvCxnSpPr>
            <a:cxnSpLocks/>
          </p:cNvCxnSpPr>
          <p:nvPr/>
        </p:nvCxnSpPr>
        <p:spPr>
          <a:xfrm>
            <a:off x="1774368" y="1586913"/>
            <a:ext cx="297307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テキスト ボックス 33">
            <a:extLst>
              <a:ext uri="{FF2B5EF4-FFF2-40B4-BE49-F238E27FC236}">
                <a16:creationId xmlns:a16="http://schemas.microsoft.com/office/drawing/2014/main" id="{BDEA7E02-23BB-73AA-2EA7-1AD2711AC117}"/>
              </a:ext>
            </a:extLst>
          </p:cNvPr>
          <p:cNvSpPr txBox="1"/>
          <p:nvPr/>
        </p:nvSpPr>
        <p:spPr>
          <a:xfrm>
            <a:off x="1816931" y="1217581"/>
            <a:ext cx="2723823" cy="369332"/>
          </a:xfrm>
          <a:prstGeom prst="rect">
            <a:avLst/>
          </a:prstGeom>
          <a:noFill/>
        </p:spPr>
        <p:txBody>
          <a:bodyPr wrap="none" rtlCol="0">
            <a:spAutoFit/>
          </a:bodyPr>
          <a:lstStyle/>
          <a:p>
            <a:pPr algn="r"/>
            <a:r>
              <a:rPr kumimoji="1" lang="ja-JP" altLang="en-US">
                <a:latin typeface="Meiryo" panose="020B0604030504040204" pitchFamily="34" charset="-128"/>
                <a:ea typeface="Meiryo" panose="020B0604030504040204" pitchFamily="34" charset="-128"/>
              </a:rPr>
              <a:t>アンジェリカ田町保育園</a:t>
            </a:r>
            <a:endParaRPr kumimoji="1" lang="ja-JP" altLang="en-US" dirty="0">
              <a:latin typeface="Meiryo" panose="020B0604030504040204" pitchFamily="34" charset="-128"/>
              <a:ea typeface="Meiryo" panose="020B0604030504040204" pitchFamily="34" charset="-128"/>
            </a:endParaRPr>
          </a:p>
        </p:txBody>
      </p:sp>
      <p:sp>
        <p:nvSpPr>
          <p:cNvPr id="7" name="四角形: 角を丸くする 6">
            <a:extLst>
              <a:ext uri="{FF2B5EF4-FFF2-40B4-BE49-F238E27FC236}">
                <a16:creationId xmlns:a16="http://schemas.microsoft.com/office/drawing/2014/main" id="{AF73CC3C-EED6-F276-0073-9FB428C90158}"/>
              </a:ext>
            </a:extLst>
          </p:cNvPr>
          <p:cNvSpPr/>
          <p:nvPr/>
        </p:nvSpPr>
        <p:spPr>
          <a:xfrm>
            <a:off x="334570" y="3867740"/>
            <a:ext cx="6266363" cy="977248"/>
          </a:xfrm>
          <a:prstGeom prst="roundRect">
            <a:avLst/>
          </a:prstGeom>
          <a:noFill/>
          <a:ln w="25400"/>
        </p:spPr>
        <p:style>
          <a:lnRef idx="2">
            <a:schemeClr val="accent6"/>
          </a:lnRef>
          <a:fillRef idx="1">
            <a:schemeClr val="lt1"/>
          </a:fillRef>
          <a:effectRef idx="0">
            <a:schemeClr val="accent6"/>
          </a:effectRef>
          <a:fontRef idx="minor">
            <a:schemeClr val="dk1"/>
          </a:fontRef>
        </p:style>
        <p:txBody>
          <a:bodyPr rtlCol="0" anchor="ctr"/>
          <a:lstStyle/>
          <a:p>
            <a:endParaRPr kumimoji="1" lang="ja-JP" altLang="en-US" sz="1100" dirty="0">
              <a:latin typeface="メイリオ" panose="020B0604030504040204" pitchFamily="50" charset="-128"/>
              <a:ea typeface="メイリオ" panose="020B0604030504040204" pitchFamily="50" charset="-128"/>
            </a:endParaRPr>
          </a:p>
        </p:txBody>
      </p:sp>
      <p:sp>
        <p:nvSpPr>
          <p:cNvPr id="17" name="正方形/長方形 16">
            <a:extLst>
              <a:ext uri="{FF2B5EF4-FFF2-40B4-BE49-F238E27FC236}">
                <a16:creationId xmlns:a16="http://schemas.microsoft.com/office/drawing/2014/main" id="{CBA4E9DE-8AC4-B279-E499-A42C021230A6}"/>
              </a:ext>
            </a:extLst>
          </p:cNvPr>
          <p:cNvSpPr/>
          <p:nvPr/>
        </p:nvSpPr>
        <p:spPr>
          <a:xfrm>
            <a:off x="731213" y="4373473"/>
            <a:ext cx="5757075" cy="447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endParaRPr kumimoji="1" lang="en-US" altLang="ja-JP" sz="1200" b="1" dirty="0">
              <a:latin typeface="メイリオ" panose="020B0604030504040204" pitchFamily="50" charset="-128"/>
              <a:ea typeface="メイリオ" panose="020B0604030504040204" pitchFamily="50" charset="-128"/>
            </a:endParaRPr>
          </a:p>
          <a:p>
            <a:pPr algn="ctr"/>
            <a:r>
              <a:rPr kumimoji="1" lang="ja-JP" altLang="en-US" sz="1200" b="1" dirty="0">
                <a:solidFill>
                  <a:schemeClr val="tx2"/>
                </a:solidFill>
                <a:latin typeface="メイリオ" panose="020B0604030504040204" pitchFamily="50" charset="-128"/>
                <a:ea typeface="メイリオ" panose="020B0604030504040204" pitchFamily="50" charset="-128"/>
              </a:rPr>
              <a:t>メールまたはお電話でお申し込み・お問い合わせください</a:t>
            </a:r>
            <a:endParaRPr kumimoji="1" lang="en-US" altLang="ja-JP" sz="800" b="1" dirty="0">
              <a:solidFill>
                <a:schemeClr val="tx2"/>
              </a:solidFill>
              <a:latin typeface="メイリオ" panose="020B0604030504040204" pitchFamily="50" charset="-128"/>
              <a:ea typeface="メイリオ" panose="020B0604030504040204" pitchFamily="50" charset="-128"/>
            </a:endParaRPr>
          </a:p>
          <a:p>
            <a:pPr algn="ctr"/>
            <a:endParaRPr kumimoji="1" lang="en-US" altLang="ja-JP" sz="800" b="1" dirty="0">
              <a:solidFill>
                <a:schemeClr val="tx2"/>
              </a:solidFill>
              <a:latin typeface="メイリオ" panose="020B0604030504040204" pitchFamily="50" charset="-128"/>
              <a:ea typeface="メイリオ" panose="020B0604030504040204" pitchFamily="50" charset="-128"/>
            </a:endParaRPr>
          </a:p>
          <a:p>
            <a:r>
              <a:rPr kumimoji="1" lang="ja-JP" altLang="en-US" sz="1200" b="1" dirty="0">
                <a:latin typeface="メイリオ" panose="020B0604030504040204" pitchFamily="50" charset="-128"/>
                <a:ea typeface="メイリオ" panose="020B0604030504040204" pitchFamily="50" charset="-128"/>
              </a:rPr>
              <a:t>園の住所；東京都港区芝浦</a:t>
            </a:r>
            <a:r>
              <a:rPr kumimoji="1" lang="en-US" altLang="ja-JP" sz="1200" b="1" dirty="0">
                <a:latin typeface="メイリオ" panose="020B0604030504040204" pitchFamily="50" charset="-128"/>
                <a:ea typeface="メイリオ" panose="020B0604030504040204" pitchFamily="50" charset="-128"/>
              </a:rPr>
              <a:t>1-6-41</a:t>
            </a:r>
            <a:r>
              <a:rPr kumimoji="1" lang="ja-JP" altLang="en-US" sz="1200" b="1" dirty="0">
                <a:latin typeface="メイリオ" panose="020B0604030504040204" pitchFamily="50" charset="-128"/>
                <a:ea typeface="メイリオ" panose="020B0604030504040204" pitchFamily="50" charset="-128"/>
              </a:rPr>
              <a:t>　</a:t>
            </a:r>
            <a:r>
              <a:rPr kumimoji="1" lang="en-US" altLang="ja-JP" sz="1200" b="1" dirty="0">
                <a:latin typeface="メイリオ" panose="020B0604030504040204" pitchFamily="50" charset="-128"/>
                <a:ea typeface="メイリオ" panose="020B0604030504040204" pitchFamily="50" charset="-128"/>
              </a:rPr>
              <a:t>GLOBAL FRONT TOWER 1F</a:t>
            </a:r>
            <a:r>
              <a:rPr kumimoji="1" lang="ja-JP" altLang="en-US" sz="1200" b="1" dirty="0">
                <a:latin typeface="メイリオ" panose="020B0604030504040204" pitchFamily="50" charset="-128"/>
                <a:ea typeface="メイリオ" panose="020B0604030504040204" pitchFamily="50" charset="-128"/>
              </a:rPr>
              <a:t>　　　　</a:t>
            </a:r>
            <a:r>
              <a:rPr kumimoji="1" lang="en-US" altLang="ja-JP" sz="1200" b="1" dirty="0">
                <a:latin typeface="メイリオ" panose="020B0604030504040204" pitchFamily="50" charset="-128"/>
                <a:ea typeface="メイリオ" panose="020B0604030504040204" pitchFamily="50" charset="-128"/>
              </a:rPr>
              <a:t>TEL</a:t>
            </a: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rPr>
              <a:t>03-6435-2157</a:t>
            </a:r>
            <a:r>
              <a:rPr kumimoji="1" lang="ja-JP" altLang="en-US" sz="1200" b="1" dirty="0">
                <a:latin typeface="メイリオ" panose="020B0604030504040204" pitchFamily="50" charset="-128"/>
                <a:ea typeface="メイリオ" panose="020B0604030504040204" pitchFamily="50" charset="-128"/>
              </a:rPr>
              <a:t>　</a:t>
            </a:r>
            <a:r>
              <a:rPr kumimoji="1" lang="en-US" altLang="ja-JP" sz="1200" b="1" dirty="0">
                <a:latin typeface="メイリオ" panose="020B0604030504040204" pitchFamily="50" charset="-128"/>
                <a:ea typeface="メイリオ" panose="020B0604030504040204" pitchFamily="50" charset="-128"/>
              </a:rPr>
              <a:t>mail</a:t>
            </a:r>
            <a:r>
              <a:rPr kumimoji="1" lang="ja-JP" altLang="en-US" sz="1200" b="1" dirty="0">
                <a:latin typeface="メイリオ" panose="020B0604030504040204" pitchFamily="50" charset="-128"/>
                <a:ea typeface="メイリオ" panose="020B0604030504040204" pitchFamily="50" charset="-128"/>
              </a:rPr>
              <a:t>：</a:t>
            </a:r>
            <a:r>
              <a:rPr kumimoji="1" lang="en-US" altLang="ja-JP" sz="1200" b="1" dirty="0">
                <a:latin typeface="メイリオ" panose="020B0604030504040204" pitchFamily="50" charset="-128"/>
                <a:ea typeface="メイリオ" panose="020B0604030504040204" pitchFamily="50" charset="-128"/>
                <a:hlinkClick r:id="rId4"/>
              </a:rPr>
              <a:t>tamachi@angelica-nsy.net</a:t>
            </a:r>
            <a:r>
              <a:rPr kumimoji="1" lang="ja-JP" altLang="en-US" sz="1200" b="1" dirty="0">
                <a:latin typeface="メイリオ" panose="020B0604030504040204" pitchFamily="50" charset="-128"/>
                <a:ea typeface="メイリオ" panose="020B0604030504040204" pitchFamily="50" charset="-128"/>
              </a:rPr>
              <a:t>　　担当；吉田</a:t>
            </a:r>
            <a:endParaRPr kumimoji="1" lang="en-US" altLang="ja-JP" sz="1200" b="1" dirty="0">
              <a:latin typeface="メイリオ" panose="020B0604030504040204" pitchFamily="50" charset="-128"/>
              <a:ea typeface="メイリオ" panose="020B0604030504040204" pitchFamily="50" charset="-128"/>
            </a:endParaRPr>
          </a:p>
          <a:p>
            <a:endParaRPr kumimoji="1" lang="en-US" altLang="ja-JP" sz="1200" b="1" dirty="0">
              <a:latin typeface="メイリオ" panose="020B0604030504040204" pitchFamily="50" charset="-128"/>
              <a:ea typeface="メイリオ" panose="020B0604030504040204" pitchFamily="50" charset="-128"/>
            </a:endParaRPr>
          </a:p>
          <a:p>
            <a:pPr algn="ctr"/>
            <a:endParaRPr kumimoji="1" lang="en-US" altLang="ja-JP" sz="1200" b="1" dirty="0">
              <a:latin typeface="メイリオ" panose="020B0604030504040204" pitchFamily="50" charset="-128"/>
              <a:ea typeface="メイリオ" panose="020B0604030504040204" pitchFamily="50" charset="-128"/>
            </a:endParaRPr>
          </a:p>
          <a:p>
            <a:pPr algn="ctr"/>
            <a:endParaRPr kumimoji="1" lang="en-US" altLang="ja-JP" sz="1200" b="1" dirty="0">
              <a:latin typeface="メイリオ" panose="020B0604030504040204" pitchFamily="50" charset="-128"/>
              <a:ea typeface="メイリオ" panose="020B0604030504040204" pitchFamily="50" charset="-128"/>
            </a:endParaRPr>
          </a:p>
          <a:p>
            <a:endParaRPr kumimoji="1" lang="ja-JP" altLang="en-US" sz="12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1300493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kumimoji="1"/>
        </a:defPPr>
      </a:lstStyle>
      <a:style>
        <a:lnRef idx="2">
          <a:schemeClr val="accent6"/>
        </a:lnRef>
        <a:fillRef idx="1">
          <a:schemeClr val="lt1"/>
        </a:fillRef>
        <a:effectRef idx="0">
          <a:schemeClr val="accent6"/>
        </a:effectRef>
        <a:fontRef idx="minor">
          <a:schemeClr val="dk1"/>
        </a:fontRef>
      </a:style>
    </a:spDef>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14067</TotalTime>
  <Words>358</Words>
  <Application>Microsoft Office PowerPoint</Application>
  <PresentationFormat>A4 210 x 297 mm</PresentationFormat>
  <Paragraphs>48</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メイリオ</vt:lpstr>
      <vt:lpstr>メイリオ</vt:lpstr>
      <vt:lpstr>游ゴシック</vt:lpstr>
      <vt:lpstr>Arial</vt:lpstr>
      <vt:lpstr>Calibri</vt:lpstr>
      <vt:lpstr>Calibri Light</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健太 谷口</dc:creator>
  <cp:lastModifiedBy>大澤 珠実</cp:lastModifiedBy>
  <cp:revision>19</cp:revision>
  <dcterms:created xsi:type="dcterms:W3CDTF">2024-07-12T07:15:24Z</dcterms:created>
  <dcterms:modified xsi:type="dcterms:W3CDTF">2025-11-03T04:47:03Z</dcterms:modified>
</cp:coreProperties>
</file>